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 rot="10800000">
            <a:off x="0" y="1541738"/>
            <a:ext cx="9143999" cy="915711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0" y="0"/>
            <a:ext cx="9144000" cy="16001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 rot="-186992">
            <a:off x="1102116" y="2348618"/>
            <a:ext cx="7576304" cy="393946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buNone/>
              <a:defRPr sz="2000"/>
            </a:lvl1pPr>
            <a:lvl2pPr>
              <a:spcBef>
                <a:spcPts val="0"/>
              </a:spcBef>
              <a:buSzPct val="100000"/>
              <a:buNone/>
              <a:defRPr sz="2000"/>
            </a:lvl2pPr>
            <a:lvl3pPr>
              <a:spcBef>
                <a:spcPts val="0"/>
              </a:spcBef>
              <a:buSzPct val="100000"/>
              <a:buNone/>
              <a:defRPr sz="2000"/>
            </a:lvl3pPr>
            <a:lvl4pPr>
              <a:spcBef>
                <a:spcPts val="0"/>
              </a:spcBef>
              <a:buSzPct val="100000"/>
              <a:buNone/>
              <a:defRPr sz="2000"/>
            </a:lvl4pPr>
            <a:lvl5pPr>
              <a:spcBef>
                <a:spcPts val="0"/>
              </a:spcBef>
              <a:buSzPct val="100000"/>
              <a:buNone/>
              <a:defRPr sz="2000"/>
            </a:lvl5pPr>
            <a:lvl6pPr>
              <a:spcBef>
                <a:spcPts val="0"/>
              </a:spcBef>
              <a:buSzPct val="100000"/>
              <a:buNone/>
              <a:defRPr sz="2000"/>
            </a:lvl6pPr>
            <a:lvl7pPr>
              <a:spcBef>
                <a:spcPts val="0"/>
              </a:spcBef>
              <a:buSzPct val="100000"/>
              <a:buNone/>
              <a:defRPr sz="2000"/>
            </a:lvl7pPr>
            <a:lvl8pPr>
              <a:spcBef>
                <a:spcPts val="0"/>
              </a:spcBef>
              <a:buSzPct val="100000"/>
              <a:buNone/>
              <a:defRPr sz="2000"/>
            </a:lvl8pPr>
            <a:lvl9pPr>
              <a:spcBef>
                <a:spcPts val="0"/>
              </a:spcBef>
              <a:buSzPct val="100000"/>
              <a:buNone/>
              <a:defRPr sz="2000"/>
            </a:lvl9pPr>
          </a:lstStyle>
          <a:p/>
        </p:txBody>
      </p:sp>
      <p:sp>
        <p:nvSpPr>
          <p:cNvPr id="19" name="Shape 19"/>
          <p:cNvSpPr/>
          <p:nvPr/>
        </p:nvSpPr>
        <p:spPr>
          <a:xfrm rot="-180223">
            <a:off x="472457" y="1841105"/>
            <a:ext cx="498084" cy="337146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ctrTitle"/>
          </p:nvPr>
        </p:nvSpPr>
        <p:spPr>
          <a:xfrm rot="-183804">
            <a:off x="1035602" y="1005108"/>
            <a:ext cx="7763693" cy="106799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b="1" sz="4800"/>
            </a:lvl1pPr>
            <a:lvl2pPr>
              <a:spcBef>
                <a:spcPts val="0"/>
              </a:spcBef>
              <a:buSzPct val="100000"/>
              <a:defRPr b="1" sz="4800"/>
            </a:lvl2pPr>
            <a:lvl3pPr>
              <a:spcBef>
                <a:spcPts val="0"/>
              </a:spcBef>
              <a:buSzPct val="100000"/>
              <a:defRPr b="1" sz="4800"/>
            </a:lvl3pPr>
            <a:lvl4pPr>
              <a:spcBef>
                <a:spcPts val="0"/>
              </a:spcBef>
              <a:buSzPct val="100000"/>
              <a:defRPr b="1" sz="4800"/>
            </a:lvl4pPr>
            <a:lvl5pPr>
              <a:spcBef>
                <a:spcPts val="0"/>
              </a:spcBef>
              <a:buSzPct val="100000"/>
              <a:defRPr b="1" sz="4800"/>
            </a:lvl5pPr>
            <a:lvl6pPr>
              <a:spcBef>
                <a:spcPts val="0"/>
              </a:spcBef>
              <a:buSzPct val="100000"/>
              <a:defRPr b="1" sz="4800"/>
            </a:lvl6pPr>
            <a:lvl7pPr>
              <a:spcBef>
                <a:spcPts val="0"/>
              </a:spcBef>
              <a:buSzPct val="100000"/>
              <a:defRPr b="1" sz="4800"/>
            </a:lvl7pPr>
            <a:lvl8pPr>
              <a:spcBef>
                <a:spcPts val="0"/>
              </a:spcBef>
              <a:buSzPct val="100000"/>
              <a:defRPr b="1" sz="4800"/>
            </a:lvl8pPr>
            <a:lvl9pPr>
              <a:spcBef>
                <a:spcPts val="0"/>
              </a:spcBef>
              <a:buSzPct val="100000"/>
              <a:defRPr b="1" sz="4800"/>
            </a:lvl9pPr>
          </a:lstStyle>
          <a:p/>
        </p:txBody>
      </p:sp>
      <p:sp>
        <p:nvSpPr>
          <p:cNvPr id="21" name="Shape 21"/>
          <p:cNvSpPr/>
          <p:nvPr/>
        </p:nvSpPr>
        <p:spPr>
          <a:xfrm flipH="1">
            <a:off x="0" y="2633472"/>
            <a:ext cx="9143999" cy="2511742"/>
          </a:xfrm>
          <a:custGeom>
            <a:pathLst>
              <a:path extrusionOk="0" h="3429000" w="9144000">
                <a:moveTo>
                  <a:pt x="0" y="0"/>
                </a:moveTo>
                <a:lnTo>
                  <a:pt x="0" y="762000"/>
                </a:lnTo>
                <a:lnTo>
                  <a:pt x="0" y="3429000"/>
                </a:lnTo>
                <a:lnTo>
                  <a:pt x="9144000" y="3429000"/>
                </a:lnTo>
                <a:lnTo>
                  <a:pt x="9144000" y="762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 rot="-213060">
            <a:off x="920480" y="2871570"/>
            <a:ext cx="6010940" cy="216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>
            <a:off x="0" y="4686300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 rot="-85926">
            <a:off x="919151" y="4632406"/>
            <a:ext cx="7394209" cy="220614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 flipH="1" rot="10800000">
            <a:off x="0" y="-703"/>
            <a:ext cx="9143999" cy="1086553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 flipH="1" rot="10800000">
            <a:off x="0" y="0"/>
            <a:ext cx="9143999" cy="1025050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 flipH="1">
            <a:off x="0" y="4745735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/>
          <p:nvPr/>
        </p:nvSpPr>
        <p:spPr>
          <a:xfrm rot="-180223">
            <a:off x="701058" y="526655"/>
            <a:ext cx="498084" cy="337146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 rot="-85926">
            <a:off x="916433" y="4721779"/>
            <a:ext cx="7394209" cy="237220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 flipH="1">
            <a:off x="0" y="4686300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rot="-85926">
            <a:off x="919151" y="4632406"/>
            <a:ext cx="7394209" cy="220614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flipH="1" rot="10800000">
            <a:off x="0" y="-703"/>
            <a:ext cx="9143999" cy="1086553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 flipH="1" rot="10800000">
            <a:off x="0" y="0"/>
            <a:ext cx="9143999" cy="1025050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 rot="-180223">
            <a:off x="701058" y="526655"/>
            <a:ext cx="498084" cy="337146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 rot="-85926">
            <a:off x="916433" y="4721779"/>
            <a:ext cx="7394209" cy="237220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457200" y="1200150"/>
            <a:ext cx="4038599" cy="339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648200" y="1200150"/>
            <a:ext cx="4038599" cy="339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/>
          <p:nvPr/>
        </p:nvSpPr>
        <p:spPr>
          <a:xfrm flipH="1">
            <a:off x="0" y="4745735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flipH="1">
            <a:off x="0" y="4686300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 rot="-85926">
            <a:off x="919151" y="4632406"/>
            <a:ext cx="7394209" cy="220614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 flipH="1" rot="10800000">
            <a:off x="0" y="-703"/>
            <a:ext cx="9143999" cy="1086553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 flipH="1" rot="10800000">
            <a:off x="0" y="0"/>
            <a:ext cx="9143999" cy="1025050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 rot="-180223">
            <a:off x="701058" y="526655"/>
            <a:ext cx="498084" cy="337146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/>
          <p:nvPr/>
        </p:nvSpPr>
        <p:spPr>
          <a:xfrm rot="-85926">
            <a:off x="916433" y="4721779"/>
            <a:ext cx="7394209" cy="237220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0" y="4745735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flipH="1">
            <a:off x="0" y="4686300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 rot="-85926">
            <a:off x="919151" y="4632406"/>
            <a:ext cx="7394209" cy="220614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 flipH="1" rot="10800000">
            <a:off x="0" y="-703"/>
            <a:ext cx="9143999" cy="1086553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 rot="-90017">
            <a:off x="999515" y="4338182"/>
            <a:ext cx="5568708" cy="355283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62" name="Shape 62"/>
          <p:cNvSpPr/>
          <p:nvPr/>
        </p:nvSpPr>
        <p:spPr>
          <a:xfrm flipH="1" rot="10800000">
            <a:off x="0" y="0"/>
            <a:ext cx="9143999" cy="1025050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 rot="-85926">
            <a:off x="916433" y="4721779"/>
            <a:ext cx="7394209" cy="237220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flipH="1">
            <a:off x="0" y="4745735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flipH="1">
            <a:off x="0" y="4686300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rot="-85926">
            <a:off x="919151" y="4632406"/>
            <a:ext cx="7394209" cy="220614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 flipH="1" rot="10800000">
            <a:off x="0" y="-703"/>
            <a:ext cx="9143999" cy="1086553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 flipH="1" rot="10800000">
            <a:off x="0" y="0"/>
            <a:ext cx="9143999" cy="1025050"/>
          </a:xfrm>
          <a:custGeom>
            <a:pathLst>
              <a:path extrusionOk="0" h="1366734" w="9144000">
                <a:moveTo>
                  <a:pt x="0" y="1366734"/>
                </a:moveTo>
                <a:lnTo>
                  <a:pt x="9144000" y="1366734"/>
                </a:lnTo>
                <a:lnTo>
                  <a:pt x="9144000" y="461859"/>
                </a:lnTo>
                <a:lnTo>
                  <a:pt x="4645763" y="157291"/>
                </a:lnTo>
                <a:lnTo>
                  <a:pt x="4638172" y="265851"/>
                </a:lnTo>
                <a:lnTo>
                  <a:pt x="836312" y="0"/>
                </a:lnTo>
                <a:lnTo>
                  <a:pt x="829113" y="102948"/>
                </a:lnTo>
                <a:lnTo>
                  <a:pt x="0" y="44971"/>
                </a:lnTo>
                <a:lnTo>
                  <a:pt x="0" y="46185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 rot="-85926">
            <a:off x="916433" y="4721779"/>
            <a:ext cx="7394209" cy="237220"/>
          </a:xfrm>
          <a:custGeom>
            <a:pathLst>
              <a:path extrusionOk="0" h="315950" w="7391900">
                <a:moveTo>
                  <a:pt x="5410200" y="0"/>
                </a:moveTo>
                <a:lnTo>
                  <a:pt x="5410200" y="87350"/>
                </a:lnTo>
                <a:lnTo>
                  <a:pt x="7391900" y="87349"/>
                </a:lnTo>
                <a:lnTo>
                  <a:pt x="7391900" y="315950"/>
                </a:lnTo>
                <a:lnTo>
                  <a:pt x="1981700" y="315949"/>
                </a:lnTo>
                <a:lnTo>
                  <a:pt x="19817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 flipH="1">
            <a:off x="0" y="4745735"/>
            <a:ext cx="9143999" cy="401193"/>
          </a:xfrm>
          <a:custGeom>
            <a:pathLst>
              <a:path extrusionOk="0" h="990600" w="9144000">
                <a:moveTo>
                  <a:pt x="0" y="0"/>
                </a:moveTo>
                <a:lnTo>
                  <a:pt x="0" y="381000"/>
                </a:lnTo>
                <a:lnTo>
                  <a:pt x="0" y="990600"/>
                </a:lnTo>
                <a:lnTo>
                  <a:pt x="9144000" y="990600"/>
                </a:lnTo>
                <a:lnTo>
                  <a:pt x="9144000" y="381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960F0F"/>
            </a:gs>
            <a:gs pos="100000">
              <a:srgbClr val="C82009"/>
            </a:gs>
          </a:gsLst>
          <a:lin ang="5400000" scaled="0"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hape 5"/>
          <p:cNvCxnSpPr/>
          <p:nvPr/>
        </p:nvCxnSpPr>
        <p:spPr>
          <a:xfrm>
            <a:off x="76200" y="57150"/>
            <a:ext cx="0" cy="5029199"/>
          </a:xfrm>
          <a:prstGeom prst="straightConnector1">
            <a:avLst/>
          </a:prstGeom>
          <a:noFill/>
          <a:ln cap="flat" cmpd="sng" w="107950">
            <a:solidFill>
              <a:srgbClr val="D2392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" name="Shape 6"/>
          <p:cNvCxnSpPr/>
          <p:nvPr/>
        </p:nvCxnSpPr>
        <p:spPr>
          <a:xfrm>
            <a:off x="9067800" y="57150"/>
            <a:ext cx="0" cy="5029199"/>
          </a:xfrm>
          <a:prstGeom prst="straightConnector1">
            <a:avLst/>
          </a:prstGeom>
          <a:noFill/>
          <a:ln cap="flat" cmpd="sng" w="114300">
            <a:solidFill>
              <a:srgbClr val="D2392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533399" y="57150"/>
            <a:ext cx="0" cy="5029199"/>
          </a:xfrm>
          <a:prstGeom prst="straightConnector1">
            <a:avLst/>
          </a:prstGeom>
          <a:noFill/>
          <a:ln cap="flat" cmpd="sng" w="69850">
            <a:solidFill>
              <a:srgbClr val="D2392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" name="Shape 8"/>
          <p:cNvCxnSpPr/>
          <p:nvPr/>
        </p:nvCxnSpPr>
        <p:spPr>
          <a:xfrm flipH="1">
            <a:off x="914400" y="57150"/>
            <a:ext cx="152399" cy="4743600"/>
          </a:xfrm>
          <a:prstGeom prst="straightConnector1">
            <a:avLst/>
          </a:prstGeom>
          <a:noFill/>
          <a:ln cap="flat" cmpd="sng" w="152400">
            <a:solidFill>
              <a:srgbClr val="D2392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" name="Shape 9"/>
          <p:cNvSpPr/>
          <p:nvPr/>
        </p:nvSpPr>
        <p:spPr>
          <a:xfrm>
            <a:off x="110055" y="57150"/>
            <a:ext cx="1698625" cy="4972047"/>
          </a:xfrm>
          <a:custGeom>
            <a:pathLst>
              <a:path extrusionOk="0" h="4154" w="1070">
                <a:moveTo>
                  <a:pt x="4" y="0"/>
                </a:moveTo>
                <a:lnTo>
                  <a:pt x="4" y="0"/>
                </a:lnTo>
                <a:lnTo>
                  <a:pt x="2" y="74"/>
                </a:lnTo>
                <a:lnTo>
                  <a:pt x="0" y="162"/>
                </a:lnTo>
                <a:lnTo>
                  <a:pt x="0" y="280"/>
                </a:lnTo>
                <a:lnTo>
                  <a:pt x="4" y="426"/>
                </a:lnTo>
                <a:lnTo>
                  <a:pt x="10" y="594"/>
                </a:lnTo>
                <a:lnTo>
                  <a:pt x="16" y="686"/>
                </a:lnTo>
                <a:lnTo>
                  <a:pt x="22" y="782"/>
                </a:lnTo>
                <a:lnTo>
                  <a:pt x="30" y="884"/>
                </a:lnTo>
                <a:lnTo>
                  <a:pt x="42" y="990"/>
                </a:lnTo>
                <a:lnTo>
                  <a:pt x="54" y="1098"/>
                </a:lnTo>
                <a:lnTo>
                  <a:pt x="68" y="1210"/>
                </a:lnTo>
                <a:lnTo>
                  <a:pt x="86" y="1324"/>
                </a:lnTo>
                <a:lnTo>
                  <a:pt x="104" y="1442"/>
                </a:lnTo>
                <a:lnTo>
                  <a:pt x="126" y="1562"/>
                </a:lnTo>
                <a:lnTo>
                  <a:pt x="152" y="1682"/>
                </a:lnTo>
                <a:lnTo>
                  <a:pt x="178" y="1804"/>
                </a:lnTo>
                <a:lnTo>
                  <a:pt x="210" y="1928"/>
                </a:lnTo>
                <a:lnTo>
                  <a:pt x="244" y="2050"/>
                </a:lnTo>
                <a:lnTo>
                  <a:pt x="280" y="2174"/>
                </a:lnTo>
                <a:lnTo>
                  <a:pt x="322" y="2298"/>
                </a:lnTo>
                <a:lnTo>
                  <a:pt x="366" y="2420"/>
                </a:lnTo>
                <a:lnTo>
                  <a:pt x="416" y="2542"/>
                </a:lnTo>
                <a:lnTo>
                  <a:pt x="468" y="2662"/>
                </a:lnTo>
                <a:lnTo>
                  <a:pt x="496" y="2722"/>
                </a:lnTo>
                <a:lnTo>
                  <a:pt x="524" y="2780"/>
                </a:lnTo>
                <a:lnTo>
                  <a:pt x="554" y="2838"/>
                </a:lnTo>
                <a:lnTo>
                  <a:pt x="586" y="2896"/>
                </a:lnTo>
                <a:lnTo>
                  <a:pt x="586" y="2896"/>
                </a:lnTo>
                <a:lnTo>
                  <a:pt x="652" y="3018"/>
                </a:lnTo>
                <a:lnTo>
                  <a:pt x="714" y="3132"/>
                </a:lnTo>
                <a:lnTo>
                  <a:pt x="768" y="3238"/>
                </a:lnTo>
                <a:lnTo>
                  <a:pt x="816" y="3336"/>
                </a:lnTo>
                <a:lnTo>
                  <a:pt x="860" y="3426"/>
                </a:lnTo>
                <a:lnTo>
                  <a:pt x="900" y="3510"/>
                </a:lnTo>
                <a:lnTo>
                  <a:pt x="934" y="3588"/>
                </a:lnTo>
                <a:lnTo>
                  <a:pt x="964" y="3658"/>
                </a:lnTo>
                <a:lnTo>
                  <a:pt x="988" y="3724"/>
                </a:lnTo>
                <a:lnTo>
                  <a:pt x="1010" y="3782"/>
                </a:lnTo>
                <a:lnTo>
                  <a:pt x="1028" y="3836"/>
                </a:lnTo>
                <a:lnTo>
                  <a:pt x="1042" y="3884"/>
                </a:lnTo>
                <a:lnTo>
                  <a:pt x="1052" y="3926"/>
                </a:lnTo>
                <a:lnTo>
                  <a:pt x="1060" y="3964"/>
                </a:lnTo>
                <a:lnTo>
                  <a:pt x="1066" y="3998"/>
                </a:lnTo>
                <a:lnTo>
                  <a:pt x="1068" y="4028"/>
                </a:lnTo>
                <a:lnTo>
                  <a:pt x="1070" y="4054"/>
                </a:lnTo>
                <a:lnTo>
                  <a:pt x="1068" y="4074"/>
                </a:lnTo>
                <a:lnTo>
                  <a:pt x="1066" y="4094"/>
                </a:lnTo>
                <a:lnTo>
                  <a:pt x="1060" y="4108"/>
                </a:lnTo>
                <a:lnTo>
                  <a:pt x="1056" y="4122"/>
                </a:lnTo>
                <a:lnTo>
                  <a:pt x="1050" y="4132"/>
                </a:lnTo>
                <a:lnTo>
                  <a:pt x="1042" y="4138"/>
                </a:lnTo>
                <a:lnTo>
                  <a:pt x="1034" y="4144"/>
                </a:lnTo>
                <a:lnTo>
                  <a:pt x="1028" y="4148"/>
                </a:lnTo>
                <a:lnTo>
                  <a:pt x="1020" y="4152"/>
                </a:lnTo>
                <a:lnTo>
                  <a:pt x="1006" y="4154"/>
                </a:lnTo>
                <a:lnTo>
                  <a:pt x="998" y="4152"/>
                </a:lnTo>
                <a:lnTo>
                  <a:pt x="994" y="4152"/>
                </a:lnTo>
              </a:path>
            </a:pathLst>
          </a:custGeom>
          <a:noFill/>
          <a:ln cap="flat" cmpd="sng" w="25400">
            <a:solidFill>
              <a:srgbClr val="D2392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839160" y="4114800"/>
            <a:ext cx="1181100" cy="597693"/>
          </a:xfrm>
          <a:custGeom>
            <a:pathLst>
              <a:path extrusionOk="0" h="502" w="744">
                <a:moveTo>
                  <a:pt x="0" y="502"/>
                </a:moveTo>
                <a:lnTo>
                  <a:pt x="0" y="502"/>
                </a:lnTo>
                <a:lnTo>
                  <a:pt x="4" y="482"/>
                </a:lnTo>
                <a:lnTo>
                  <a:pt x="10" y="460"/>
                </a:lnTo>
                <a:lnTo>
                  <a:pt x="20" y="430"/>
                </a:lnTo>
                <a:lnTo>
                  <a:pt x="36" y="396"/>
                </a:lnTo>
                <a:lnTo>
                  <a:pt x="56" y="358"/>
                </a:lnTo>
                <a:lnTo>
                  <a:pt x="84" y="316"/>
                </a:lnTo>
                <a:lnTo>
                  <a:pt x="100" y="294"/>
                </a:lnTo>
                <a:lnTo>
                  <a:pt x="118" y="272"/>
                </a:lnTo>
                <a:lnTo>
                  <a:pt x="138" y="248"/>
                </a:lnTo>
                <a:lnTo>
                  <a:pt x="160" y="226"/>
                </a:lnTo>
                <a:lnTo>
                  <a:pt x="184" y="204"/>
                </a:lnTo>
                <a:lnTo>
                  <a:pt x="212" y="182"/>
                </a:lnTo>
                <a:lnTo>
                  <a:pt x="240" y="162"/>
                </a:lnTo>
                <a:lnTo>
                  <a:pt x="272" y="140"/>
                </a:lnTo>
                <a:lnTo>
                  <a:pt x="306" y="120"/>
                </a:lnTo>
                <a:lnTo>
                  <a:pt x="342" y="102"/>
                </a:lnTo>
                <a:lnTo>
                  <a:pt x="382" y="84"/>
                </a:lnTo>
                <a:lnTo>
                  <a:pt x="424" y="66"/>
                </a:lnTo>
                <a:lnTo>
                  <a:pt x="470" y="52"/>
                </a:lnTo>
                <a:lnTo>
                  <a:pt x="518" y="38"/>
                </a:lnTo>
                <a:lnTo>
                  <a:pt x="570" y="26"/>
                </a:lnTo>
                <a:lnTo>
                  <a:pt x="624" y="16"/>
                </a:lnTo>
                <a:lnTo>
                  <a:pt x="682" y="6"/>
                </a:lnTo>
                <a:lnTo>
                  <a:pt x="744" y="0"/>
                </a:lnTo>
              </a:path>
            </a:pathLst>
          </a:custGeom>
          <a:noFill/>
          <a:ln cap="flat" cmpd="sng" w="25400">
            <a:solidFill>
              <a:srgbClr val="CB28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8273122" y="2652712"/>
            <a:ext cx="777875" cy="1955006"/>
          </a:xfrm>
          <a:custGeom>
            <a:pathLst>
              <a:path extrusionOk="0" h="1642" w="490">
                <a:moveTo>
                  <a:pt x="0" y="1642"/>
                </a:moveTo>
                <a:lnTo>
                  <a:pt x="0" y="1642"/>
                </a:lnTo>
                <a:lnTo>
                  <a:pt x="24" y="1624"/>
                </a:lnTo>
                <a:lnTo>
                  <a:pt x="50" y="1600"/>
                </a:lnTo>
                <a:lnTo>
                  <a:pt x="86" y="1564"/>
                </a:lnTo>
                <a:lnTo>
                  <a:pt x="126" y="1518"/>
                </a:lnTo>
                <a:lnTo>
                  <a:pt x="148" y="1490"/>
                </a:lnTo>
                <a:lnTo>
                  <a:pt x="172" y="1458"/>
                </a:lnTo>
                <a:lnTo>
                  <a:pt x="196" y="1424"/>
                </a:lnTo>
                <a:lnTo>
                  <a:pt x="220" y="1384"/>
                </a:lnTo>
                <a:lnTo>
                  <a:pt x="244" y="1344"/>
                </a:lnTo>
                <a:lnTo>
                  <a:pt x="268" y="1298"/>
                </a:lnTo>
                <a:lnTo>
                  <a:pt x="292" y="1248"/>
                </a:lnTo>
                <a:lnTo>
                  <a:pt x="316" y="1196"/>
                </a:lnTo>
                <a:lnTo>
                  <a:pt x="340" y="1138"/>
                </a:lnTo>
                <a:lnTo>
                  <a:pt x="362" y="1078"/>
                </a:lnTo>
                <a:lnTo>
                  <a:pt x="384" y="1014"/>
                </a:lnTo>
                <a:lnTo>
                  <a:pt x="404" y="944"/>
                </a:lnTo>
                <a:lnTo>
                  <a:pt x="422" y="870"/>
                </a:lnTo>
                <a:lnTo>
                  <a:pt x="438" y="792"/>
                </a:lnTo>
                <a:lnTo>
                  <a:pt x="454" y="710"/>
                </a:lnTo>
                <a:lnTo>
                  <a:pt x="466" y="624"/>
                </a:lnTo>
                <a:lnTo>
                  <a:pt x="476" y="532"/>
                </a:lnTo>
                <a:lnTo>
                  <a:pt x="484" y="436"/>
                </a:lnTo>
                <a:lnTo>
                  <a:pt x="488" y="334"/>
                </a:lnTo>
                <a:lnTo>
                  <a:pt x="490" y="228"/>
                </a:lnTo>
                <a:lnTo>
                  <a:pt x="488" y="118"/>
                </a:lnTo>
                <a:lnTo>
                  <a:pt x="484" y="0"/>
                </a:lnTo>
              </a:path>
            </a:pathLst>
          </a:custGeom>
          <a:noFill/>
          <a:ln cap="flat" cmpd="sng" w="25400">
            <a:solidFill>
              <a:srgbClr val="D0331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 rot="-180108">
            <a:off x="1177259" y="-15156"/>
            <a:ext cx="8220779" cy="859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371600"/>
            <a:ext cx="8229600" cy="316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lt2"/>
              </a:buClr>
              <a:buSzPct val="100000"/>
              <a:buFont typeface="Trebuchet MS"/>
              <a:defRPr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480"/>
              </a:spcBef>
              <a:buClr>
                <a:schemeClr val="lt2"/>
              </a:buClr>
              <a:buSzPct val="100000"/>
              <a:buFont typeface="Trebuchet MS"/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lt2"/>
              </a:buClr>
              <a:buSzPct val="100000"/>
              <a:buFont typeface="Trebuchet MS"/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Relationship Id="rId5" Type="http://schemas.openxmlformats.org/officeDocument/2006/relationships/image" Target="../media/image00.png"/><Relationship Id="rId6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Relationship Id="rId5" Type="http://schemas.openxmlformats.org/officeDocument/2006/relationships/image" Target="../media/image07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368451" y="6355273"/>
            <a:ext cx="27879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facebook.com/Devoxx4Kids</a:t>
            </a:r>
          </a:p>
        </p:txBody>
      </p:sp>
      <p:sp>
        <p:nvSpPr>
          <p:cNvPr id="76" name="Shape 76"/>
          <p:cNvSpPr txBox="1"/>
          <p:nvPr>
            <p:ph idx="1" type="subTitle"/>
          </p:nvPr>
        </p:nvSpPr>
        <p:spPr>
          <a:xfrm rot="-186992">
            <a:off x="1102116" y="2348618"/>
            <a:ext cx="7576304" cy="393946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2400"/>
              <a:t>On va leur en coder une!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4950"/>
            <a:ext cx="9143999" cy="21313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0" y="0"/>
            <a:ext cx="9144000" cy="128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facebook.com/Devoxx4Kids													                    </a:t>
            </a: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@Devoxx4Kids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type="ctrTitle"/>
          </p:nvPr>
        </p:nvSpPr>
        <p:spPr>
          <a:xfrm rot="-183804">
            <a:off x="1154590" y="1081308"/>
            <a:ext cx="7763693" cy="106799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>
                <a:solidFill>
                  <a:srgbClr val="999999"/>
                </a:solidFill>
              </a:rPr>
              <a:t>Avec Code Combat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3368550" y="921375"/>
            <a:ext cx="2406899" cy="283499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www.devoxx4kids.org</a:t>
            </a:r>
          </a:p>
        </p:txBody>
      </p:sp>
      <p:sp>
        <p:nvSpPr>
          <p:cNvPr id="81" name="Shape 81"/>
          <p:cNvSpPr txBox="1"/>
          <p:nvPr>
            <p:ph idx="2" type="ctrTitle"/>
          </p:nvPr>
        </p:nvSpPr>
        <p:spPr>
          <a:xfrm rot="-183804">
            <a:off x="1139259" y="1108764"/>
            <a:ext cx="7763693" cy="106799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9900"/>
                </a:solidFill>
              </a:rPr>
              <a:t>Avec Code Combat</a:t>
            </a:r>
          </a:p>
        </p:txBody>
      </p:sp>
      <p:sp>
        <p:nvSpPr>
          <p:cNvPr id="82" name="Shape 82"/>
          <p:cNvSpPr/>
          <p:nvPr/>
        </p:nvSpPr>
        <p:spPr>
          <a:xfrm>
            <a:off x="3130336" y="-6"/>
            <a:ext cx="2883341" cy="94309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0335" y="-9"/>
            <a:ext cx="2883299" cy="9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2400" y="6355273"/>
            <a:ext cx="11175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9025" y="4749900"/>
            <a:ext cx="112497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Javascript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457200" y="1200150"/>
            <a:ext cx="4927800" cy="339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Une des </a:t>
            </a:r>
            <a:r>
              <a:rPr b="1" lang="en" u="sng"/>
              <a:t>langues</a:t>
            </a:r>
            <a:r>
              <a:rPr b="1" lang="en"/>
              <a:t> </a:t>
            </a:r>
            <a:r>
              <a:rPr lang="en"/>
              <a:t>parlées et comprises par un navigateur web.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Donc utile pour réaliser son propre site internet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103" y="1148337"/>
            <a:ext cx="2787624" cy="34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Equipons-nous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2" y="1519524"/>
            <a:ext cx="4377651" cy="278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257" y="1519525"/>
            <a:ext cx="4150142" cy="27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756575" y="979256"/>
            <a:ext cx="6834700" cy="2829100"/>
          </a:xfrm>
          <a:custGeom>
            <a:pathLst>
              <a:path extrusionOk="0" h="113164" w="273388">
                <a:moveTo>
                  <a:pt x="0" y="113164"/>
                </a:moveTo>
                <a:cubicBezTo>
                  <a:pt x="6909" y="96930"/>
                  <a:pt x="6655" y="33436"/>
                  <a:pt x="41454" y="15762"/>
                </a:cubicBezTo>
                <a:cubicBezTo>
                  <a:pt x="76252" y="-1912"/>
                  <a:pt x="170136" y="-4456"/>
                  <a:pt x="208792" y="7115"/>
                </a:cubicBezTo>
                <a:cubicBezTo>
                  <a:pt x="247447" y="18686"/>
                  <a:pt x="262622" y="72177"/>
                  <a:pt x="273388" y="85190"/>
                </a:cubicBezTo>
              </a:path>
            </a:pathLst>
          </a:custGeom>
          <a:noFill/>
          <a:ln cap="flat" cmpd="sng" w="38100">
            <a:solidFill>
              <a:srgbClr val="F1C232"/>
            </a:solidFill>
            <a:prstDash val="lgDashDot"/>
            <a:round/>
            <a:headEnd len="lg" w="lg" type="none"/>
            <a:tailEnd len="lg" w="lg" type="stealth"/>
          </a:ln>
        </p:spPr>
      </p:sp>
      <p:sp>
        <p:nvSpPr>
          <p:cNvPr id="179" name="Shape 179"/>
          <p:cNvSpPr/>
          <p:nvPr/>
        </p:nvSpPr>
        <p:spPr>
          <a:xfrm>
            <a:off x="7508625" y="3096275"/>
            <a:ext cx="1284299" cy="832799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En avant, marche!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457200" y="1200150"/>
            <a:ext cx="8229600" cy="71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L’anglais est utilisé pour le code, ainsi: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293625" y="1773825"/>
            <a:ext cx="2753400" cy="24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>
                <a:solidFill>
                  <a:srgbClr val="F1C232"/>
                </a:solidFill>
                <a:latin typeface="Trebuchet MS"/>
                <a:ea typeface="Trebuchet MS"/>
                <a:cs typeface="Trebuchet MS"/>
                <a:sym typeface="Trebuchet MS"/>
              </a:rPr>
              <a:t>up</a:t>
            </a:r>
            <a:r>
              <a:rPr lang="en"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→ haut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3000">
                <a:solidFill>
                  <a:srgbClr val="F1C232"/>
                </a:solidFill>
                <a:latin typeface="Trebuchet MS"/>
                <a:ea typeface="Trebuchet MS"/>
                <a:cs typeface="Trebuchet MS"/>
                <a:sym typeface="Trebuchet MS"/>
              </a:rPr>
              <a:t>left</a:t>
            </a:r>
            <a:r>
              <a:rPr lang="en"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→ gauche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3000">
                <a:solidFill>
                  <a:srgbClr val="F1C232"/>
                </a:solidFill>
                <a:latin typeface="Trebuchet MS"/>
                <a:ea typeface="Trebuchet MS"/>
                <a:cs typeface="Trebuchet MS"/>
                <a:sym typeface="Trebuchet MS"/>
              </a:rPr>
              <a:t>down</a:t>
            </a:r>
            <a:r>
              <a:rPr lang="en"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→ bas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3000">
                <a:solidFill>
                  <a:srgbClr val="F1C232"/>
                </a:solidFill>
                <a:latin typeface="Trebuchet MS"/>
                <a:ea typeface="Trebuchet MS"/>
                <a:cs typeface="Trebuchet MS"/>
                <a:sym typeface="Trebuchet MS"/>
              </a:rPr>
              <a:t>right</a:t>
            </a:r>
            <a:r>
              <a:rPr lang="en"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→ droite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457200" y="2473250"/>
            <a:ext cx="2753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i="1" lang="en" sz="3000">
                <a:solidFill>
                  <a:srgbClr val="F1C232"/>
                </a:solidFill>
                <a:latin typeface="Trebuchet MS"/>
                <a:ea typeface="Trebuchet MS"/>
                <a:cs typeface="Trebuchet MS"/>
                <a:sym typeface="Trebuchet MS"/>
              </a:rPr>
              <a:t>move</a:t>
            </a:r>
            <a:r>
              <a:rPr lang="en"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→ bouge</a:t>
            </a:r>
          </a:p>
        </p:txBody>
      </p:sp>
      <p:sp>
        <p:nvSpPr>
          <p:cNvPr id="188" name="Shape 188"/>
          <p:cNvSpPr/>
          <p:nvPr/>
        </p:nvSpPr>
        <p:spPr>
          <a:xfrm>
            <a:off x="3077200" y="2269750"/>
            <a:ext cx="260675" cy="584925"/>
          </a:xfrm>
          <a:custGeom>
            <a:pathLst>
              <a:path extrusionOk="0" h="23397" w="10427">
                <a:moveTo>
                  <a:pt x="0" y="23397"/>
                </a:moveTo>
                <a:cubicBezTo>
                  <a:pt x="1737" y="19497"/>
                  <a:pt x="8689" y="3899"/>
                  <a:pt x="10427" y="0"/>
                </a:cubicBez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89" name="Shape 189"/>
          <p:cNvSpPr/>
          <p:nvPr/>
        </p:nvSpPr>
        <p:spPr>
          <a:xfrm>
            <a:off x="3089925" y="2765675"/>
            <a:ext cx="235225" cy="152575"/>
          </a:xfrm>
          <a:custGeom>
            <a:pathLst>
              <a:path extrusionOk="0" h="6103" w="9409">
                <a:moveTo>
                  <a:pt x="0" y="6103"/>
                </a:moveTo>
                <a:cubicBezTo>
                  <a:pt x="1568" y="5085"/>
                  <a:pt x="7840" y="1017"/>
                  <a:pt x="9409" y="0"/>
                </a:cubicBez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90" name="Shape 190"/>
          <p:cNvSpPr/>
          <p:nvPr/>
        </p:nvSpPr>
        <p:spPr>
          <a:xfrm>
            <a:off x="3096275" y="2975475"/>
            <a:ext cx="235250" cy="292450"/>
          </a:xfrm>
          <a:custGeom>
            <a:pathLst>
              <a:path extrusionOk="0" h="11698" w="9410">
                <a:moveTo>
                  <a:pt x="0" y="0"/>
                </a:moveTo>
                <a:cubicBezTo>
                  <a:pt x="1568" y="1949"/>
                  <a:pt x="7841" y="9748"/>
                  <a:pt x="9410" y="11698"/>
                </a:cubicBez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91" name="Shape 191"/>
          <p:cNvSpPr/>
          <p:nvPr/>
        </p:nvSpPr>
        <p:spPr>
          <a:xfrm>
            <a:off x="3058125" y="3058125"/>
            <a:ext cx="330600" cy="750225"/>
          </a:xfrm>
          <a:custGeom>
            <a:pathLst>
              <a:path extrusionOk="0" h="30009" w="13224">
                <a:moveTo>
                  <a:pt x="0" y="0"/>
                </a:moveTo>
                <a:cubicBezTo>
                  <a:pt x="2204" y="5001"/>
                  <a:pt x="11020" y="25007"/>
                  <a:pt x="13224" y="30009"/>
                </a:cubicBez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stealth"/>
          </a:ln>
        </p:spPr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3208" l="0" r="0" t="-24288"/>
          <a:stretch/>
        </p:blipFill>
        <p:spPr>
          <a:xfrm>
            <a:off x="6348850" y="1834850"/>
            <a:ext cx="2041575" cy="17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 flipH="1" rot="10800000">
            <a:off x="5264300" y="2225476"/>
            <a:ext cx="1703936" cy="133498"/>
          </a:xfrm>
          <a:custGeom>
            <a:pathLst>
              <a:path extrusionOk="0" h="1526" w="69428">
                <a:moveTo>
                  <a:pt x="0" y="1526"/>
                </a:moveTo>
                <a:cubicBezTo>
                  <a:pt x="11571" y="1271"/>
                  <a:pt x="57856" y="254"/>
                  <a:pt x="69428" y="0"/>
                </a:cubicBez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94" name="Shape 194"/>
          <p:cNvSpPr/>
          <p:nvPr/>
        </p:nvSpPr>
        <p:spPr>
          <a:xfrm flipH="1" rot="10800000">
            <a:off x="5830150" y="2731599"/>
            <a:ext cx="920302" cy="292450"/>
          </a:xfrm>
          <a:custGeom>
            <a:pathLst>
              <a:path extrusionOk="0" h="763" w="28737">
                <a:moveTo>
                  <a:pt x="0" y="763"/>
                </a:moveTo>
                <a:cubicBezTo>
                  <a:pt x="4789" y="635"/>
                  <a:pt x="23947" y="127"/>
                  <a:pt x="28737" y="0"/>
                </a:cubicBez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95" name="Shape 195"/>
          <p:cNvSpPr/>
          <p:nvPr/>
        </p:nvSpPr>
        <p:spPr>
          <a:xfrm>
            <a:off x="5448675" y="3274300"/>
            <a:ext cx="1703900" cy="133500"/>
          </a:xfrm>
          <a:custGeom>
            <a:pathLst>
              <a:path extrusionOk="0" h="5340" w="68156">
                <a:moveTo>
                  <a:pt x="0" y="0"/>
                </a:moveTo>
                <a:cubicBezTo>
                  <a:pt x="11359" y="890"/>
                  <a:pt x="56796" y="4450"/>
                  <a:pt x="68156" y="5340"/>
                </a:cubicBez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196" name="Shape 196"/>
          <p:cNvSpPr/>
          <p:nvPr/>
        </p:nvSpPr>
        <p:spPr>
          <a:xfrm>
            <a:off x="5830150" y="3470901"/>
            <a:ext cx="2560275" cy="584938"/>
          </a:xfrm>
          <a:custGeom>
            <a:pathLst>
              <a:path extrusionOk="0" h="46711" w="101007">
                <a:moveTo>
                  <a:pt x="0" y="30772"/>
                </a:moveTo>
                <a:cubicBezTo>
                  <a:pt x="15597" y="33272"/>
                  <a:pt x="77734" y="50905"/>
                  <a:pt x="93587" y="45777"/>
                </a:cubicBezTo>
                <a:cubicBezTo>
                  <a:pt x="109439" y="40648"/>
                  <a:pt x="94858" y="7629"/>
                  <a:pt x="95113" y="0"/>
                </a:cubicBezTo>
              </a:path>
            </a:pathLst>
          </a:cu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Bon ben, go!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45" y="1237075"/>
            <a:ext cx="5239000" cy="296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5715700" y="1271575"/>
            <a:ext cx="3337799" cy="178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this → ceci ~ perso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perso: bouge à droite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est traduit par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this.moveRight();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4" name="Shape 204"/>
          <p:cNvCxnSpPr/>
          <p:nvPr/>
        </p:nvCxnSpPr>
        <p:spPr>
          <a:xfrm flipH="1" rot="10800000">
            <a:off x="6306975" y="2994624"/>
            <a:ext cx="38099" cy="470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5" name="Shape 205"/>
          <p:cNvCxnSpPr/>
          <p:nvPr/>
        </p:nvCxnSpPr>
        <p:spPr>
          <a:xfrm flipH="1" rot="10800000">
            <a:off x="7769300" y="3045425"/>
            <a:ext cx="120599" cy="464099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6" name="Shape 206"/>
          <p:cNvSpPr txBox="1"/>
          <p:nvPr/>
        </p:nvSpPr>
        <p:spPr>
          <a:xfrm>
            <a:off x="5931875" y="3522250"/>
            <a:ext cx="1099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demander à </a:t>
            </a:r>
            <a:r>
              <a:rPr lang="en" u="sng">
                <a:solidFill>
                  <a:srgbClr val="F1C232"/>
                </a:solidFill>
              </a:rPr>
              <a:t>this</a:t>
            </a:r>
            <a:r>
              <a:rPr lang="en">
                <a:solidFill>
                  <a:srgbClr val="F1C232"/>
                </a:solidFill>
              </a:rPr>
              <a:t> de...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7413000" y="3522250"/>
            <a:ext cx="1099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</a:rPr>
              <a:t>… faire une </a:t>
            </a:r>
            <a:r>
              <a:rPr lang="en" u="sng">
                <a:solidFill>
                  <a:srgbClr val="F1C232"/>
                </a:solidFill>
              </a:rPr>
              <a:t>action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 5e mission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75" y="1761350"/>
            <a:ext cx="3906174" cy="25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322" y="1049050"/>
            <a:ext cx="3858700" cy="25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2962750" y="966400"/>
            <a:ext cx="2231625" cy="2943675"/>
          </a:xfrm>
          <a:custGeom>
            <a:pathLst>
              <a:path extrusionOk="0" h="117747" w="89265">
                <a:moveTo>
                  <a:pt x="0" y="117747"/>
                </a:moveTo>
                <a:cubicBezTo>
                  <a:pt x="1102" y="100623"/>
                  <a:pt x="-4026" y="34628"/>
                  <a:pt x="6612" y="15004"/>
                </a:cubicBezTo>
                <a:cubicBezTo>
                  <a:pt x="17250" y="-4620"/>
                  <a:pt x="50057" y="-5383"/>
                  <a:pt x="63833" y="0"/>
                </a:cubicBezTo>
                <a:cubicBezTo>
                  <a:pt x="77608" y="5383"/>
                  <a:pt x="85026" y="39418"/>
                  <a:pt x="89265" y="47302"/>
                </a:cubicBezTo>
              </a:path>
            </a:pathLst>
          </a:custGeom>
          <a:noFill/>
          <a:ln cap="flat" cmpd="sng" w="38100">
            <a:solidFill>
              <a:srgbClr val="BF9000"/>
            </a:solidFill>
            <a:prstDash val="dashDot"/>
            <a:round/>
            <a:headEnd len="lg" w="lg" type="none"/>
            <a:tailEnd len="lg" w="lg" type="stealth"/>
          </a:ln>
        </p:spPr>
      </p:sp>
      <p:cxnSp>
        <p:nvCxnSpPr>
          <p:cNvPr id="216" name="Shape 216"/>
          <p:cNvCxnSpPr>
            <a:stCxn id="217" idx="0"/>
          </p:cNvCxnSpPr>
          <p:nvPr/>
        </p:nvCxnSpPr>
        <p:spPr>
          <a:xfrm flipH="1" rot="10800000">
            <a:off x="7286200" y="2880175"/>
            <a:ext cx="565800" cy="1029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7" name="Shape 217"/>
          <p:cNvSpPr txBox="1"/>
          <p:nvPr/>
        </p:nvSpPr>
        <p:spPr>
          <a:xfrm>
            <a:off x="6243400" y="3910075"/>
            <a:ext cx="2085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1800">
                <a:solidFill>
                  <a:srgbClr val="F1C232"/>
                </a:solidFill>
              </a:rPr>
              <a:t>action: attack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 manette est en route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57200" y="1200150"/>
            <a:ext cx="3300300" cy="71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attack → attaquer</a:t>
            </a:r>
          </a:p>
        </p:txBody>
      </p:sp>
      <p:sp>
        <p:nvSpPr>
          <p:cNvPr id="224" name="Shape 224"/>
          <p:cNvSpPr txBox="1"/>
          <p:nvPr>
            <p:ph idx="2" type="body"/>
          </p:nvPr>
        </p:nvSpPr>
        <p:spPr>
          <a:xfrm>
            <a:off x="4131825" y="960475"/>
            <a:ext cx="4940700" cy="11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attaquer est une action…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mais il faut dire sur qui agir</a:t>
            </a:r>
          </a:p>
        </p:txBody>
      </p:sp>
      <p:sp>
        <p:nvSpPr>
          <p:cNvPr id="225" name="Shape 225"/>
          <p:cNvSpPr txBox="1"/>
          <p:nvPr>
            <p:ph idx="3" type="body"/>
          </p:nvPr>
        </p:nvSpPr>
        <p:spPr>
          <a:xfrm>
            <a:off x="1092800" y="2371475"/>
            <a:ext cx="2453100" cy="212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n" sz="1600"/>
              <a:t>this.moveUp();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n" sz="1600"/>
              <a:t>this.moveLeft();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n" sz="1600"/>
              <a:t>this.moveDown();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this.moveRight();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this.attack(“ogre”);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450" y="2138550"/>
            <a:ext cx="1990725" cy="229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2873750" y="2581275"/>
            <a:ext cx="120900" cy="1139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8" name="Shape 228"/>
          <p:cNvCxnSpPr/>
          <p:nvPr/>
        </p:nvCxnSpPr>
        <p:spPr>
          <a:xfrm flipH="1" rot="10800000">
            <a:off x="2994650" y="2870325"/>
            <a:ext cx="2911199" cy="280799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9" name="Shape 229"/>
          <p:cNvCxnSpPr/>
          <p:nvPr/>
        </p:nvCxnSpPr>
        <p:spPr>
          <a:xfrm flipH="1" rot="10800000">
            <a:off x="3251050" y="3797149"/>
            <a:ext cx="2315399" cy="178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Ca va taper du code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0" y="1074475"/>
            <a:ext cx="5998549" cy="269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Shape 236"/>
          <p:cNvCxnSpPr/>
          <p:nvPr/>
        </p:nvCxnSpPr>
        <p:spPr>
          <a:xfrm rot="10800000">
            <a:off x="1436425" y="2603449"/>
            <a:ext cx="100799" cy="1522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7" name="Shape 237"/>
          <p:cNvSpPr txBox="1"/>
          <p:nvPr/>
        </p:nvSpPr>
        <p:spPr>
          <a:xfrm>
            <a:off x="952000" y="4126250"/>
            <a:ext cx="2324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2000">
                <a:solidFill>
                  <a:srgbClr val="F1C232"/>
                </a:solidFill>
              </a:rPr>
              <a:t>Un ogre (</a:t>
            </a:r>
            <a:r>
              <a:rPr b="1" i="1" lang="en" sz="2000">
                <a:solidFill>
                  <a:srgbClr val="F1C232"/>
                </a:solidFill>
              </a:rPr>
              <a:t>Brak</a:t>
            </a:r>
            <a:r>
              <a:rPr b="1" lang="en" sz="2000">
                <a:solidFill>
                  <a:srgbClr val="F1C232"/>
                </a:solidFill>
              </a:rPr>
              <a:t>)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6179825" y="1074475"/>
            <a:ext cx="28104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200">
                <a:solidFill>
                  <a:srgbClr val="999999"/>
                </a:solidFill>
              </a:rPr>
              <a:t>this.attack(“Brak”);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999999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</a:rPr>
              <a:t>ou encore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999999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200">
                <a:solidFill>
                  <a:srgbClr val="999999"/>
                </a:solidFill>
              </a:rPr>
              <a:t>perso: attaque ce qui s’appelle “Brak”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3700075" y="3979850"/>
            <a:ext cx="49530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solidFill>
                  <a:srgbClr val="F1C232"/>
                </a:solidFill>
              </a:rPr>
              <a:t>Un autre ogre (</a:t>
            </a:r>
            <a:r>
              <a:rPr b="1" i="1" lang="en" sz="2000">
                <a:solidFill>
                  <a:srgbClr val="F1C232"/>
                </a:solidFill>
              </a:rPr>
              <a:t>Treg)</a:t>
            </a:r>
          </a:p>
        </p:txBody>
      </p:sp>
      <p:cxnSp>
        <p:nvCxnSpPr>
          <p:cNvPr id="240" name="Shape 240"/>
          <p:cNvCxnSpPr>
            <a:stCxn id="239" idx="0"/>
          </p:cNvCxnSpPr>
          <p:nvPr/>
        </p:nvCxnSpPr>
        <p:spPr>
          <a:xfrm rot="10800000">
            <a:off x="3731875" y="3057950"/>
            <a:ext cx="2444700" cy="921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J’ai un bug -&gt; Je debug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4" y="1055924"/>
            <a:ext cx="4959125" cy="302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Shape 247"/>
          <p:cNvCxnSpPr/>
          <p:nvPr/>
        </p:nvCxnSpPr>
        <p:spPr>
          <a:xfrm flipH="1">
            <a:off x="1742099" y="2059950"/>
            <a:ext cx="3897300" cy="12651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8" name="Shape 248"/>
          <p:cNvCxnSpPr/>
          <p:nvPr/>
        </p:nvCxnSpPr>
        <p:spPr>
          <a:xfrm flipH="1">
            <a:off x="2743450" y="3089925"/>
            <a:ext cx="2889599" cy="731099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9" name="Shape 249"/>
          <p:cNvCxnSpPr/>
          <p:nvPr/>
        </p:nvCxnSpPr>
        <p:spPr>
          <a:xfrm rot="10800000">
            <a:off x="2625799" y="1964649"/>
            <a:ext cx="3000900" cy="998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0" name="Shape 250"/>
          <p:cNvCxnSpPr/>
          <p:nvPr/>
        </p:nvCxnSpPr>
        <p:spPr>
          <a:xfrm flipH="1">
            <a:off x="5028899" y="2040875"/>
            <a:ext cx="610500" cy="139799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1" name="Shape 251"/>
          <p:cNvSpPr txBox="1"/>
          <p:nvPr/>
        </p:nvSpPr>
        <p:spPr>
          <a:xfrm>
            <a:off x="5149850" y="851975"/>
            <a:ext cx="40182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rgbClr val="FFF2CC"/>
                </a:solidFill>
              </a:rPr>
              <a:t>Un problème difficile, il faut inspecter → debugger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709350" y="1723025"/>
            <a:ext cx="2034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EA9999"/>
                </a:solidFill>
              </a:rPr>
              <a:t>Le code,</a:t>
            </a:r>
          </a:p>
          <a:p>
            <a:pPr>
              <a:spcBef>
                <a:spcPts val="0"/>
              </a:spcBef>
              <a:buNone/>
            </a:pPr>
            <a:r>
              <a:rPr b="1" lang="en" sz="1800">
                <a:solidFill>
                  <a:srgbClr val="EA9999"/>
                </a:solidFill>
              </a:rPr>
              <a:t>son exécution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5709350" y="2670075"/>
            <a:ext cx="20346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1800">
                <a:solidFill>
                  <a:srgbClr val="F1C232"/>
                </a:solidFill>
              </a:rPr>
              <a:t>Le problème,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F1C232"/>
                </a:solidFill>
              </a:rPr>
              <a:t>sa situation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5607625" y="3484250"/>
            <a:ext cx="33018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1800">
                <a:solidFill>
                  <a:srgbClr val="A4C2F4"/>
                </a:solidFill>
              </a:rPr>
              <a:t>Cela sert aussi à prouver qu’il nous manque quelque chose pour réussir.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“Vers l'infini et au-delà”</a:t>
            </a:r>
            <a:r>
              <a:rPr i="1" lang="en" sz="1000"/>
              <a:t>Buzz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57200" y="1083950"/>
            <a:ext cx="8229600" cy="71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L’hymne à la paresse: éviter les répétitions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00" y="1896675"/>
            <a:ext cx="4271650" cy="278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 flipH="1">
            <a:off x="4051525" y="2136225"/>
            <a:ext cx="1225499" cy="150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3" name="Shape 263"/>
          <p:cNvSpPr txBox="1"/>
          <p:nvPr>
            <p:ph idx="2" type="body"/>
          </p:nvPr>
        </p:nvSpPr>
        <p:spPr>
          <a:xfrm>
            <a:off x="5327900" y="1803950"/>
            <a:ext cx="3498600" cy="232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loop → tourner en boucle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solidFill>
                  <a:srgbClr val="B7B7B7"/>
                </a:solidFill>
              </a:rPr>
              <a:t>loop { 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en" sz="1800">
                <a:solidFill>
                  <a:srgbClr val="B7B7B7"/>
                </a:solidFill>
              </a:rPr>
              <a:t>activity;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B7B7B7"/>
                </a:solidFill>
              </a:rPr>
              <a:t>}</a:t>
            </a:r>
          </a:p>
          <a:p>
            <a:pPr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ou</a:t>
            </a:r>
          </a:p>
          <a:p>
            <a:pPr indent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répète toujours l’activité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Une deux, une deux, une deux, ...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75" y="1429974"/>
            <a:ext cx="8412849" cy="2989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Shape 270"/>
          <p:cNvCxnSpPr/>
          <p:nvPr/>
        </p:nvCxnSpPr>
        <p:spPr>
          <a:xfrm>
            <a:off x="597650" y="3497200"/>
            <a:ext cx="10173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1" name="Shape 271"/>
          <p:cNvCxnSpPr/>
          <p:nvPr/>
        </p:nvCxnSpPr>
        <p:spPr>
          <a:xfrm rot="10800000">
            <a:off x="1608525" y="2817024"/>
            <a:ext cx="0" cy="7056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2733675" y="2003024"/>
            <a:ext cx="0" cy="7056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3" name="Shape 273"/>
          <p:cNvCxnSpPr/>
          <p:nvPr/>
        </p:nvCxnSpPr>
        <p:spPr>
          <a:xfrm>
            <a:off x="1722800" y="2683200"/>
            <a:ext cx="1017300" cy="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4" name="Shape 274"/>
          <p:cNvCxnSpPr/>
          <p:nvPr/>
        </p:nvCxnSpPr>
        <p:spPr>
          <a:xfrm>
            <a:off x="2886100" y="1850125"/>
            <a:ext cx="1017300" cy="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5" name="Shape 275"/>
          <p:cNvCxnSpPr/>
          <p:nvPr/>
        </p:nvCxnSpPr>
        <p:spPr>
          <a:xfrm rot="10800000">
            <a:off x="3896975" y="1169949"/>
            <a:ext cx="0" cy="705600"/>
          </a:xfrm>
          <a:prstGeom prst="straightConnector1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76" name="Shape 276"/>
          <p:cNvSpPr txBox="1"/>
          <p:nvPr/>
        </p:nvSpPr>
        <p:spPr>
          <a:xfrm>
            <a:off x="883700" y="2899550"/>
            <a:ext cx="546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000">
                <a:solidFill>
                  <a:srgbClr val="FFD966"/>
                </a:solidFill>
              </a:rPr>
              <a:t>1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2002500" y="2053775"/>
            <a:ext cx="546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6D9EEB"/>
                </a:solidFill>
              </a:rPr>
              <a:t>2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121300" y="1262050"/>
            <a:ext cx="546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CC4125"/>
                </a:solidFill>
              </a:rPr>
              <a:t>3</a:t>
            </a:r>
          </a:p>
        </p:txBody>
      </p:sp>
      <p:sp>
        <p:nvSpPr>
          <p:cNvPr id="279" name="Shape 279"/>
          <p:cNvSpPr/>
          <p:nvPr/>
        </p:nvSpPr>
        <p:spPr>
          <a:xfrm>
            <a:off x="5607625" y="2225625"/>
            <a:ext cx="546900" cy="2162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Communiquer avec le jeu …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2112400"/>
            <a:ext cx="8229600" cy="248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Qu’utilise-t-on pour jouer aux jeux vidéo?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une manette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une souris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une kinect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un leap motion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...  un clavier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415600" y="1112862"/>
            <a:ext cx="4312800" cy="81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 sz="4800">
                <a:solidFill>
                  <a:srgbClr val="FFF2CC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‘Accessoires’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Et ensuite?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1118975" y="1297000"/>
            <a:ext cx="1239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Variables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3464825" y="1328600"/>
            <a:ext cx="33195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Coup tourniquet (Cleave)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1595425" y="2438075"/>
            <a:ext cx="2543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Détection d’ennemis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5034850" y="2139200"/>
            <a:ext cx="2543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Calcul de distance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3273700" y="3241875"/>
            <a:ext cx="2543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Déplacement X et Y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Programmer c’est …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2112400"/>
            <a:ext cx="8229600" cy="248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… en utilisant une </a:t>
            </a:r>
            <a:r>
              <a:rPr lang="en" u="sng"/>
              <a:t>langue</a:t>
            </a:r>
            <a:r>
              <a:rPr lang="en"/>
              <a:t> ou </a:t>
            </a:r>
            <a:r>
              <a:rPr lang="en">
                <a:solidFill>
                  <a:srgbClr val="F1C232"/>
                </a:solidFill>
              </a:rPr>
              <a:t>langage de programmation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Ruby, Java, PHP, C#, JavaScript, Python 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… en utilisant des </a:t>
            </a:r>
            <a:r>
              <a:rPr lang="en">
                <a:solidFill>
                  <a:srgbClr val="F1C232"/>
                </a:solidFill>
              </a:rPr>
              <a:t>instructions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fonctions, boucles, variables...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271350" y="1112875"/>
            <a:ext cx="7139099" cy="1116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000">
                <a:solidFill>
                  <a:srgbClr val="FFF2CC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‘Donner des ordres à l’ordi’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449600" y="680300"/>
            <a:ext cx="3662100" cy="42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1128712"/>
            <a:ext cx="582930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1558350" y="3605950"/>
            <a:ext cx="6027299" cy="8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1C232"/>
                </a:solidFill>
                <a:latin typeface="Impact"/>
                <a:ea typeface="Impact"/>
                <a:cs typeface="Impact"/>
                <a:sym typeface="Impact"/>
              </a:rPr>
              <a:t>Prenons un exemple d’ordres que vous donnez</a:t>
            </a:r>
          </a:p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rgbClr val="F1C232"/>
                </a:solidFill>
                <a:latin typeface="Impact"/>
                <a:ea typeface="Impact"/>
                <a:cs typeface="Impact"/>
                <a:sym typeface="Impact"/>
              </a:rPr>
              <a:t>à l’ordinateur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1082125" y="3478000"/>
            <a:ext cx="1449600" cy="963299"/>
          </a:xfrm>
          <a:prstGeom prst="ellipse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25" y="1171700"/>
            <a:ext cx="1066974" cy="13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5460925" y="1376750"/>
            <a:ext cx="5719499" cy="66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137" y="3505650"/>
            <a:ext cx="859449" cy="8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5450" y="3340750"/>
            <a:ext cx="1294899" cy="1213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Shape 116"/>
          <p:cNvCxnSpPr/>
          <p:nvPr/>
        </p:nvCxnSpPr>
        <p:spPr>
          <a:xfrm>
            <a:off x="5342100" y="1052525"/>
            <a:ext cx="19799" cy="3197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7" name="Shape 117"/>
          <p:cNvSpPr txBox="1"/>
          <p:nvPr/>
        </p:nvSpPr>
        <p:spPr>
          <a:xfrm>
            <a:off x="5500950" y="2630775"/>
            <a:ext cx="2670899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FFD966"/>
              </a:buClr>
              <a:buChar char="●"/>
            </a:pPr>
            <a:r>
              <a:rPr b="1" lang="en">
                <a:solidFill>
                  <a:srgbClr val="FFD966"/>
                </a:solidFill>
              </a:rPr>
              <a:t>aller en bas</a:t>
            </a:r>
          </a:p>
        </p:txBody>
      </p:sp>
      <p:cxnSp>
        <p:nvCxnSpPr>
          <p:cNvPr id="118" name="Shape 118"/>
          <p:cNvCxnSpPr>
            <a:stCxn id="112" idx="2"/>
            <a:endCxn id="114" idx="0"/>
          </p:cNvCxnSpPr>
          <p:nvPr/>
        </p:nvCxnSpPr>
        <p:spPr>
          <a:xfrm flipH="1">
            <a:off x="1755712" y="2558150"/>
            <a:ext cx="12300" cy="947399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19" name="Shape 119"/>
          <p:cNvSpPr txBox="1"/>
          <p:nvPr/>
        </p:nvSpPr>
        <p:spPr>
          <a:xfrm>
            <a:off x="5500950" y="2859375"/>
            <a:ext cx="2670899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D966"/>
              </a:buClr>
              <a:buChar char="●"/>
            </a:pPr>
            <a:r>
              <a:rPr b="1" lang="en">
                <a:solidFill>
                  <a:srgbClr val="FFD966"/>
                </a:solidFill>
              </a:rPr>
              <a:t>prendre la hache</a:t>
            </a:r>
          </a:p>
        </p:txBody>
      </p:sp>
      <p:cxnSp>
        <p:nvCxnSpPr>
          <p:cNvPr id="120" name="Shape 120"/>
          <p:cNvCxnSpPr>
            <a:stCxn id="111" idx="6"/>
            <a:endCxn id="115" idx="1"/>
          </p:cNvCxnSpPr>
          <p:nvPr/>
        </p:nvCxnSpPr>
        <p:spPr>
          <a:xfrm flipH="1" rot="10800000">
            <a:off x="2531725" y="3947649"/>
            <a:ext cx="1333800" cy="120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21" name="Shape 121"/>
          <p:cNvSpPr txBox="1"/>
          <p:nvPr/>
        </p:nvSpPr>
        <p:spPr>
          <a:xfrm>
            <a:off x="5500950" y="3087975"/>
            <a:ext cx="2670899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D966"/>
              </a:buClr>
              <a:buChar char="●"/>
            </a:pPr>
            <a:r>
              <a:rPr b="1" lang="en">
                <a:solidFill>
                  <a:srgbClr val="FFD966"/>
                </a:solidFill>
              </a:rPr>
              <a:t>aller à droite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5500950" y="3316575"/>
            <a:ext cx="2670899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D966"/>
              </a:buClr>
              <a:buChar char="●"/>
            </a:pPr>
            <a:r>
              <a:rPr b="1" lang="en">
                <a:solidFill>
                  <a:srgbClr val="FFD966"/>
                </a:solidFill>
              </a:rPr>
              <a:t>attaquer l’ogre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3621025" y="3125525"/>
            <a:ext cx="13902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960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7325" y="1064587"/>
            <a:ext cx="2567948" cy="16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Attaquer l’ogre 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220050" y="1075750"/>
            <a:ext cx="8703899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000">
                <a:solidFill>
                  <a:srgbClr val="F1C232"/>
                </a:solidFill>
              </a:rPr>
              <a:t>Nous allons faire la même chose mais avec ça:</a:t>
            </a:r>
          </a:p>
        </p:txBody>
      </p:sp>
      <p:sp>
        <p:nvSpPr>
          <p:cNvPr id="131" name="Shape 131"/>
          <p:cNvSpPr/>
          <p:nvPr/>
        </p:nvSpPr>
        <p:spPr>
          <a:xfrm>
            <a:off x="3862950" y="2586775"/>
            <a:ext cx="938700" cy="938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500" y="2073899"/>
            <a:ext cx="3840625" cy="19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94" y="2149387"/>
            <a:ext cx="3483155" cy="18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 faire en bastonant avec...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449600" y="680300"/>
            <a:ext cx="3662100" cy="42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50" y="1107500"/>
            <a:ext cx="6619099" cy="345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Le donjon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222" y="1112874"/>
            <a:ext cx="5607551" cy="356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/>
          <p:nvPr/>
        </p:nvCxnSpPr>
        <p:spPr>
          <a:xfrm>
            <a:off x="1398725" y="3674825"/>
            <a:ext cx="1169999" cy="426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" name="Shape 148"/>
          <p:cNvCxnSpPr/>
          <p:nvPr/>
        </p:nvCxnSpPr>
        <p:spPr>
          <a:xfrm flipH="1">
            <a:off x="6173499" y="2466850"/>
            <a:ext cx="1684800" cy="1716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9" name="Shape 149"/>
          <p:cNvSpPr/>
          <p:nvPr/>
        </p:nvSpPr>
        <p:spPr>
          <a:xfrm>
            <a:off x="5798350" y="4253400"/>
            <a:ext cx="591299" cy="464099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20700" y="2924125"/>
            <a:ext cx="1684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3000">
                <a:solidFill>
                  <a:srgbClr val="F1C232"/>
                </a:solidFill>
              </a:rPr>
              <a:t>Mission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7636450" y="1760750"/>
            <a:ext cx="12630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1C232"/>
                </a:solidFill>
              </a:rPr>
              <a:t>Perso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 rot="-228135">
            <a:off x="1184357" y="-16296"/>
            <a:ext cx="8215583" cy="85972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 vous de choisir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24" y="1055875"/>
            <a:ext cx="3749599" cy="29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114" y="1589275"/>
            <a:ext cx="3876686" cy="298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>
            <a:stCxn id="160" idx="0"/>
          </p:cNvCxnSpPr>
          <p:nvPr/>
        </p:nvCxnSpPr>
        <p:spPr>
          <a:xfrm rot="10800000">
            <a:off x="940925" y="2104250"/>
            <a:ext cx="986100" cy="2079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" name="Shape 161"/>
          <p:cNvCxnSpPr>
            <a:stCxn id="160" idx="0"/>
          </p:cNvCxnSpPr>
          <p:nvPr/>
        </p:nvCxnSpPr>
        <p:spPr>
          <a:xfrm flipH="1" rot="10800000">
            <a:off x="1927025" y="2365250"/>
            <a:ext cx="3661500" cy="1818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2" name="Shape 162"/>
          <p:cNvCxnSpPr>
            <a:stCxn id="163" idx="2"/>
          </p:cNvCxnSpPr>
          <p:nvPr/>
        </p:nvCxnSpPr>
        <p:spPr>
          <a:xfrm flipH="1">
            <a:off x="6161649" y="1349724"/>
            <a:ext cx="839400" cy="2032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0" name="Shape 160"/>
          <p:cNvSpPr txBox="1"/>
          <p:nvPr/>
        </p:nvSpPr>
        <p:spPr>
          <a:xfrm>
            <a:off x="1330025" y="4183250"/>
            <a:ext cx="1194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 sz="3000">
                <a:solidFill>
                  <a:schemeClr val="lt1"/>
                </a:solidFill>
              </a:rPr>
              <a:t>Qui?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5843950" y="850825"/>
            <a:ext cx="2314199" cy="49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F1C232"/>
                </a:solidFill>
              </a:rPr>
              <a:t>Comment?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iendly">
  <a:themeElements>
    <a:clrScheme name="Custom 432">
      <a:dk1>
        <a:srgbClr val="CA0001"/>
      </a:dk1>
      <a:lt1>
        <a:srgbClr val="ECE47C"/>
      </a:lt1>
      <a:dk2>
        <a:srgbClr val="000000"/>
      </a:dk2>
      <a:lt2>
        <a:srgbClr val="FFFFFF"/>
      </a:lt2>
      <a:accent1>
        <a:srgbClr val="E26F01"/>
      </a:accent1>
      <a:accent2>
        <a:srgbClr val="723C75"/>
      </a:accent2>
      <a:accent3>
        <a:srgbClr val="69B19F"/>
      </a:accent3>
      <a:accent4>
        <a:srgbClr val="BC5828"/>
      </a:accent4>
      <a:accent5>
        <a:srgbClr val="800000"/>
      </a:accent5>
      <a:accent6>
        <a:srgbClr val="333333"/>
      </a:accent6>
      <a:hlink>
        <a:srgbClr val="ECE47C"/>
      </a:hlink>
      <a:folHlink>
        <a:srgbClr val="FF51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